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0" r:id="rId5"/>
    <p:sldId id="281" r:id="rId6"/>
    <p:sldId id="259" r:id="rId7"/>
    <p:sldId id="284" r:id="rId8"/>
    <p:sldId id="260" r:id="rId9"/>
    <p:sldId id="294" r:id="rId10"/>
    <p:sldId id="285" r:id="rId11"/>
    <p:sldId id="261" r:id="rId12"/>
    <p:sldId id="286" r:id="rId13"/>
    <p:sldId id="262" r:id="rId14"/>
    <p:sldId id="263" r:id="rId15"/>
    <p:sldId id="264" r:id="rId16"/>
    <p:sldId id="265" r:id="rId17"/>
    <p:sldId id="287" r:id="rId18"/>
    <p:sldId id="266" r:id="rId19"/>
    <p:sldId id="267" r:id="rId20"/>
    <p:sldId id="268" r:id="rId21"/>
    <p:sldId id="288" r:id="rId22"/>
    <p:sldId id="269" r:id="rId23"/>
    <p:sldId id="289" r:id="rId24"/>
    <p:sldId id="270" r:id="rId25"/>
    <p:sldId id="290" r:id="rId26"/>
    <p:sldId id="271" r:id="rId27"/>
    <p:sldId id="272" r:id="rId28"/>
    <p:sldId id="273" r:id="rId29"/>
    <p:sldId id="274" r:id="rId30"/>
    <p:sldId id="291" r:id="rId31"/>
    <p:sldId id="275" r:id="rId32"/>
    <p:sldId id="295" r:id="rId33"/>
    <p:sldId id="292" r:id="rId34"/>
    <p:sldId id="276" r:id="rId35"/>
    <p:sldId id="277" r:id="rId36"/>
    <p:sldId id="293" r:id="rId37"/>
    <p:sldId id="278" r:id="rId3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72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BB396C1-1C6E-446B-8351-3ADDD01F1DAA}" type="datetimeFigureOut">
              <a:rPr lang="ru-RU" smtClean="0"/>
              <a:t>17.01.2022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3695175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BB396C1-1C6E-446B-8351-3ADDD01F1DAA}" type="datetimeFigureOut">
              <a:rPr lang="ru-RU" smtClean="0"/>
              <a:t>17.01.2022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3735258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BB396C1-1C6E-446B-8351-3ADDD01F1DAA}" type="datetimeFigureOut">
              <a:rPr lang="ru-RU" smtClean="0"/>
              <a:t>17.01.2022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093C52-6393-491A-AD38-9996F4CEA873}"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0550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BB396C1-1C6E-446B-8351-3ADDD01F1DAA}" type="datetimeFigureOut">
              <a:rPr lang="ru-RU" smtClean="0"/>
              <a:t>17.01.2022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724484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BB396C1-1C6E-446B-8351-3ADDD01F1DAA}" type="datetimeFigureOut">
              <a:rPr lang="ru-RU" smtClean="0"/>
              <a:t>17.01.2022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093C52-6393-491A-AD38-9996F4CEA873}"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2989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BB396C1-1C6E-446B-8351-3ADDD01F1DAA}" type="datetimeFigureOut">
              <a:rPr lang="ru-RU" smtClean="0"/>
              <a:t>17.01.2022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1277463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B396C1-1C6E-446B-8351-3ADDD01F1DAA}" type="datetimeFigureOut">
              <a:rPr lang="ru-RU" smtClean="0"/>
              <a:t>17.01.2022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744886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B396C1-1C6E-446B-8351-3ADDD01F1DAA}" type="datetimeFigureOut">
              <a:rPr lang="ru-RU" smtClean="0"/>
              <a:t>17.01.2022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2364098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B396C1-1C6E-446B-8351-3ADDD01F1DAA}" type="datetimeFigureOut">
              <a:rPr lang="ru-RU" smtClean="0"/>
              <a:t>17.01.2022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237625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BB396C1-1C6E-446B-8351-3ADDD01F1DAA}" type="datetimeFigureOut">
              <a:rPr lang="ru-RU" smtClean="0"/>
              <a:t>17.01.2022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954129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BB396C1-1C6E-446B-8351-3ADDD01F1DAA}" type="datetimeFigureOut">
              <a:rPr lang="ru-RU" smtClean="0"/>
              <a:t>17.01.2022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81583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BB396C1-1C6E-446B-8351-3ADDD01F1DAA}" type="datetimeFigureOut">
              <a:rPr lang="ru-RU" smtClean="0"/>
              <a:t>17.01.2022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160945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BB396C1-1C6E-446B-8351-3ADDD01F1DAA}" type="datetimeFigureOut">
              <a:rPr lang="ru-RU" smtClean="0"/>
              <a:t>17.01.2022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1020333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B396C1-1C6E-446B-8351-3ADDD01F1DAA}" type="datetimeFigureOut">
              <a:rPr lang="ru-RU" smtClean="0"/>
              <a:t>17.01.2022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3265878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BB396C1-1C6E-446B-8351-3ADDD01F1DAA}" type="datetimeFigureOut">
              <a:rPr lang="ru-RU" smtClean="0"/>
              <a:t>17.01.2022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190878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BB396C1-1C6E-446B-8351-3ADDD01F1DAA}" type="datetimeFigureOut">
              <a:rPr lang="ru-RU" smtClean="0"/>
              <a:t>17.01.2022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093C52-6393-491A-AD38-9996F4CEA873}" type="slidenum">
              <a:rPr lang="ru-RU" smtClean="0"/>
              <a:t>‹#›</a:t>
            </a:fld>
            <a:endParaRPr lang="ru-RU"/>
          </a:p>
        </p:txBody>
      </p:sp>
    </p:spTree>
    <p:extLst>
      <p:ext uri="{BB962C8B-B14F-4D97-AF65-F5344CB8AC3E}">
        <p14:creationId xmlns:p14="http://schemas.microsoft.com/office/powerpoint/2010/main" val="2463980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BB396C1-1C6E-446B-8351-3ADDD01F1DAA}" type="datetimeFigureOut">
              <a:rPr lang="ru-RU" smtClean="0"/>
              <a:t>17.01.2022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6093C52-6393-491A-AD38-9996F4CEA873}" type="slidenum">
              <a:rPr lang="ru-RU" smtClean="0"/>
              <a:t>‹#›</a:t>
            </a:fld>
            <a:endParaRPr lang="ru-RU"/>
          </a:p>
        </p:txBody>
      </p:sp>
    </p:spTree>
    <p:extLst>
      <p:ext uri="{BB962C8B-B14F-4D97-AF65-F5344CB8AC3E}">
        <p14:creationId xmlns:p14="http://schemas.microsoft.com/office/powerpoint/2010/main" val="13253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62207" y="599303"/>
            <a:ext cx="8915399" cy="2262781"/>
          </a:xfrm>
        </p:spPr>
        <p:txBody>
          <a:bodyPr/>
          <a:lstStyle/>
          <a:p>
            <a:r>
              <a:rPr lang="en-US" dirty="0" smtClean="0"/>
              <a:t>N3 </a:t>
            </a:r>
            <a:r>
              <a:rPr lang="kk-KZ" dirty="0" smtClean="0"/>
              <a:t>дәріс</a:t>
            </a:r>
            <a:endParaRPr lang="ru-RU" dirty="0"/>
          </a:p>
        </p:txBody>
      </p:sp>
      <p:sp>
        <p:nvSpPr>
          <p:cNvPr id="3" name="Подзаголовок 2"/>
          <p:cNvSpPr>
            <a:spLocks noGrp="1"/>
          </p:cNvSpPr>
          <p:nvPr>
            <p:ph type="subTitle" idx="1"/>
          </p:nvPr>
        </p:nvSpPr>
        <p:spPr>
          <a:xfrm>
            <a:off x="2552142" y="3084503"/>
            <a:ext cx="8915399" cy="1126283"/>
          </a:xfrm>
        </p:spPr>
        <p:txBody>
          <a:bodyPr>
            <a:normAutofit/>
          </a:bodyPr>
          <a:lstStyle/>
          <a:p>
            <a:r>
              <a:rPr lang="kk-KZ" sz="5400" b="1" dirty="0" smtClean="0">
                <a:latin typeface="Times New Roman" panose="02020603050405020304" pitchFamily="18" charset="0"/>
                <a:cs typeface="Times New Roman" panose="02020603050405020304" pitchFamily="18" charset="0"/>
              </a:rPr>
              <a:t>Ғылыми стиль</a:t>
            </a:r>
            <a:endParaRPr lang="ru-RU"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3241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62432" y="667265"/>
            <a:ext cx="9342180" cy="5243957"/>
          </a:xfrm>
        </p:spPr>
        <p:txBody>
          <a:bodyPr/>
          <a:lstStyle/>
          <a:p>
            <a:r>
              <a:rPr lang="kk-KZ" sz="2800" dirty="0"/>
              <a:t>Ғылымды зерттеп отырған ізденуші өзінің </a:t>
            </a:r>
            <a:r>
              <a:rPr lang="kk-KZ" sz="2800" b="1" dirty="0"/>
              <a:t>«менін» </a:t>
            </a:r>
            <a:r>
              <a:rPr lang="kk-KZ" sz="2800" dirty="0"/>
              <a:t>алдыңғы орынға шығармайды. Ғылым тілінде автор өз ізденісіне қатысты кездескен түрлі қиындықтар мен сезімдік жайттарды тіпті жақшаның ішінде де көрсете алмайды. Ғылыми мәтіннің авторы оқырманды өз ойына ортақ етіп, өз пікірін қостатуды мақсат етеді. </a:t>
            </a:r>
            <a:endParaRPr lang="ru-RU" sz="2800" dirty="0"/>
          </a:p>
          <a:p>
            <a:endParaRPr lang="ru-RU" dirty="0"/>
          </a:p>
        </p:txBody>
      </p:sp>
    </p:spTree>
    <p:extLst>
      <p:ext uri="{BB962C8B-B14F-4D97-AF65-F5344CB8AC3E}">
        <p14:creationId xmlns:p14="http://schemas.microsoft.com/office/powerpoint/2010/main" val="782593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90584" y="407773"/>
            <a:ext cx="9614028" cy="5503449"/>
          </a:xfrm>
        </p:spPr>
        <p:txBody>
          <a:bodyPr>
            <a:normAutofit fontScale="92500"/>
          </a:bodyPr>
          <a:lstStyle/>
          <a:p>
            <a:r>
              <a:rPr lang="kk-KZ" sz="2800" dirty="0" smtClean="0"/>
              <a:t>Ғылыми стильдің белгілері – дәлдік, абстрактілік, логикалық, объективтілік. Дәлдік – ғылыми стильдегі термин сөздердің қолданысынан көрінеді.</a:t>
            </a:r>
          </a:p>
          <a:p>
            <a:r>
              <a:rPr lang="kk-KZ" sz="2800" dirty="0" smtClean="0"/>
              <a:t>Ғылыми терминдердің көп қолданыс табуынан функционалды-стильдік бояу молыға түседі. Терминологиялық лексикада халықаралық терминдердің ерекше басымдыққа ие болуы – халықаралық стандартқа сай ұмтылуды көрсетсе, екінші жағынан ұлттық тілдің дамымай, артта қалғандығын көрсетеді. </a:t>
            </a:r>
          </a:p>
          <a:p>
            <a:r>
              <a:rPr lang="kk-KZ" sz="2800" dirty="0" smtClean="0"/>
              <a:t>Қазақ тіліндегі алғашқы ғылыми-көпшілік шығармалар </a:t>
            </a:r>
            <a:r>
              <a:rPr lang="en-US" sz="2800" dirty="0" smtClean="0"/>
              <a:t>XIX </a:t>
            </a:r>
            <a:r>
              <a:rPr lang="kk-KZ" sz="2800" dirty="0" smtClean="0"/>
              <a:t>ғасырдың екінші жартысында баспасөз беттерінде, жеке кітаптарда жариялана бастады. </a:t>
            </a:r>
          </a:p>
          <a:p>
            <a:endParaRPr lang="ru-RU" dirty="0"/>
          </a:p>
        </p:txBody>
      </p:sp>
    </p:spTree>
    <p:extLst>
      <p:ext uri="{BB962C8B-B14F-4D97-AF65-F5344CB8AC3E}">
        <p14:creationId xmlns:p14="http://schemas.microsoft.com/office/powerpoint/2010/main" val="365407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25362" y="790832"/>
            <a:ext cx="9379250" cy="5120390"/>
          </a:xfrm>
        </p:spPr>
        <p:txBody>
          <a:bodyPr/>
          <a:lstStyle/>
          <a:p>
            <a:r>
              <a:rPr lang="kk-KZ" sz="2800" dirty="0"/>
              <a:t>Ғылыми стильдің өзіне тән құрылымдық жүйесі болады. Олар: </a:t>
            </a:r>
            <a:r>
              <a:rPr lang="kk-KZ" sz="2800" b="1" dirty="0"/>
              <a:t>ғылыми мәтін, олардың құрылысы, авторлық бағалау, ғылыми зерттеудің мақсаты мен міндеттері, ғылыми мәтіннің құрылысының сыртқы элементтері, кіріспе, негізгі бөлім, әр бөлімнің түйіндемелері, қорытынды </a:t>
            </a:r>
            <a:r>
              <a:rPr lang="kk-KZ" sz="2800" dirty="0"/>
              <a:t>сияқты белгілі жүйелілік сатыдан тұрады. </a:t>
            </a:r>
            <a:endParaRPr lang="kk-KZ" sz="2800" dirty="0" smtClean="0"/>
          </a:p>
          <a:p>
            <a:r>
              <a:rPr lang="kk-KZ" sz="2800" dirty="0" smtClean="0"/>
              <a:t>Олар </a:t>
            </a:r>
            <a:r>
              <a:rPr lang="kk-KZ" sz="2800" dirty="0"/>
              <a:t>ғылымның саласына қарай жанрларға бөлінеді: </a:t>
            </a:r>
            <a:r>
              <a:rPr lang="kk-KZ" sz="2800" b="1" dirty="0"/>
              <a:t>заң, математика, химия, медицина, физика, тіл білімі, әдебиет және т.б. </a:t>
            </a:r>
          </a:p>
          <a:p>
            <a:endParaRPr lang="ru-RU" dirty="0"/>
          </a:p>
        </p:txBody>
      </p:sp>
    </p:spTree>
    <p:extLst>
      <p:ext uri="{BB962C8B-B14F-4D97-AF65-F5344CB8AC3E}">
        <p14:creationId xmlns:p14="http://schemas.microsoft.com/office/powerpoint/2010/main" val="2800845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01795" y="481914"/>
            <a:ext cx="9502817" cy="5429308"/>
          </a:xfrm>
        </p:spPr>
        <p:txBody>
          <a:bodyPr>
            <a:normAutofit/>
          </a:bodyPr>
          <a:lstStyle/>
          <a:p>
            <a:r>
              <a:rPr lang="kk-KZ" sz="2800" dirty="0" smtClean="0"/>
              <a:t>Ғылыми стильдің ірі және шағын жанрлары да болады. Ірі жанрлар: диссертация, энциклопедия, сөздік, оқулық, оқу құралы.</a:t>
            </a:r>
          </a:p>
          <a:p>
            <a:r>
              <a:rPr lang="kk-KZ" sz="2800" dirty="0" smtClean="0"/>
              <a:t>Шағын жанрлары: мақала, реферат, тезис, рецензия т.б.</a:t>
            </a:r>
          </a:p>
          <a:p>
            <a:r>
              <a:rPr lang="kk-KZ" sz="2800" dirty="0" smtClean="0"/>
              <a:t>Барлық жанрларда стилистикалық категория мен стилистикалық норма сақталады.</a:t>
            </a:r>
            <a:endParaRPr lang="ru-RU" sz="2800" dirty="0"/>
          </a:p>
        </p:txBody>
      </p:sp>
    </p:spTree>
    <p:extLst>
      <p:ext uri="{BB962C8B-B14F-4D97-AF65-F5344CB8AC3E}">
        <p14:creationId xmlns:p14="http://schemas.microsoft.com/office/powerpoint/2010/main" val="1470180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16443" y="234778"/>
            <a:ext cx="9688169" cy="5676444"/>
          </a:xfrm>
        </p:spPr>
        <p:txBody>
          <a:bodyPr>
            <a:noAutofit/>
          </a:bodyPr>
          <a:lstStyle/>
          <a:p>
            <a:r>
              <a:rPr lang="kk-KZ" sz="2800" b="1" dirty="0" smtClean="0"/>
              <a:t>Монография – </a:t>
            </a:r>
            <a:r>
              <a:rPr lang="kk-KZ" sz="2800" dirty="0" smtClean="0"/>
              <a:t>белгілі бір мәселе, жеке тақырып бойынша жазылған ғылыми еңбек. Ғылыми тілдің ең күрделі жанры. Ғылыми ойдың көп аспектілі мазмұнын құрайды. Оған хабарлау</a:t>
            </a:r>
            <a:r>
              <a:rPr lang="kk-KZ" sz="2800" dirty="0"/>
              <a:t>, сендіру, дәлелдеу, суреттеу, жинақтау, саралау, </a:t>
            </a:r>
            <a:r>
              <a:rPr lang="kk-KZ" sz="2800" dirty="0" smtClean="0"/>
              <a:t>топтастыру тәсілдері тән.</a:t>
            </a:r>
            <a:endParaRPr lang="kk-KZ" sz="2800" dirty="0"/>
          </a:p>
          <a:p>
            <a:r>
              <a:rPr lang="kk-KZ" sz="2800" b="1" dirty="0" smtClean="0"/>
              <a:t>Диссертация – </a:t>
            </a:r>
            <a:r>
              <a:rPr lang="kk-KZ" sz="2800" dirty="0" smtClean="0"/>
              <a:t>ғылыми дәреже алу үшін диссертант көпшілік алдында қорғайтын ғылыми еңбек. Диссертация монографияға  қарағанда неғұрлым қатаң формадағы микромәтін түрінде көрінеді. </a:t>
            </a:r>
          </a:p>
          <a:p>
            <a:pPr marL="0" indent="0">
              <a:buNone/>
            </a:pPr>
            <a:r>
              <a:rPr lang="kk-KZ" sz="2800" b="1" dirty="0" smtClean="0"/>
              <a:t>Диссертация – </a:t>
            </a:r>
            <a:r>
              <a:rPr lang="kk-KZ" sz="2800" dirty="0" smtClean="0"/>
              <a:t>«мәселенің ақиқаттығын дәлелдеу», «автор көзқарасының шүбәсіздігіне оқырманның көзін жеткізуге» бағытталады.</a:t>
            </a:r>
            <a:endParaRPr lang="ru-RU" sz="2800" dirty="0"/>
          </a:p>
        </p:txBody>
      </p:sp>
    </p:spTree>
    <p:extLst>
      <p:ext uri="{BB962C8B-B14F-4D97-AF65-F5344CB8AC3E}">
        <p14:creationId xmlns:p14="http://schemas.microsoft.com/office/powerpoint/2010/main" val="755010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99503" y="333632"/>
            <a:ext cx="9305109" cy="5577590"/>
          </a:xfrm>
        </p:spPr>
        <p:txBody>
          <a:bodyPr>
            <a:normAutofit fontScale="85000" lnSpcReduction="20000"/>
          </a:bodyPr>
          <a:lstStyle/>
          <a:p>
            <a:r>
              <a:rPr lang="kk-KZ" sz="3200" b="1" dirty="0" smtClean="0"/>
              <a:t>Ғылыми мақала </a:t>
            </a:r>
            <a:r>
              <a:rPr lang="kk-KZ" sz="3200" dirty="0" smtClean="0"/>
              <a:t>– ғылыми тілдің ең бір дамыған және еркін жанры. </a:t>
            </a:r>
          </a:p>
          <a:p>
            <a:r>
              <a:rPr lang="kk-KZ" sz="3200" b="1" dirty="0" smtClean="0"/>
              <a:t>Ғылыми мақаланың түрлері</a:t>
            </a:r>
            <a:r>
              <a:rPr lang="kk-KZ" sz="3200" dirty="0" smtClean="0"/>
              <a:t>. Е. Троянская:  деректерді ықшамдап баяндау, ғылыми нәтижелерді кең баяндау, ғылыми-әдістемелік мақала, тарихи-ғылыми мақала, теориялық мақала, пікірталастық мақала, жарнамалық мақала.</a:t>
            </a:r>
          </a:p>
          <a:p>
            <a:r>
              <a:rPr lang="kk-KZ" sz="3200" dirty="0" smtClean="0"/>
              <a:t>Ю.Васильева: теориялық, әдістемелік және техникалық.</a:t>
            </a:r>
          </a:p>
          <a:p>
            <a:r>
              <a:rPr lang="kk-KZ" sz="3200" b="1" dirty="0" smtClean="0"/>
              <a:t>Пікір</a:t>
            </a:r>
            <a:r>
              <a:rPr lang="kk-KZ" sz="3200" dirty="0" smtClean="0"/>
              <a:t> – ғылыми еңбектің мазмұнын қысқаша жүйелейді, зерттеудің негізгі проблемасына баса көңіл аударады. Стилистикалық бағалау категориясы беріледі. </a:t>
            </a:r>
          </a:p>
          <a:p>
            <a:endParaRPr lang="kk-KZ" dirty="0" smtClean="0"/>
          </a:p>
          <a:p>
            <a:endParaRPr lang="ru-RU" dirty="0"/>
          </a:p>
        </p:txBody>
      </p:sp>
    </p:spTree>
    <p:extLst>
      <p:ext uri="{BB962C8B-B14F-4D97-AF65-F5344CB8AC3E}">
        <p14:creationId xmlns:p14="http://schemas.microsoft.com/office/powerpoint/2010/main" val="2767102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32238" y="815546"/>
            <a:ext cx="9972374" cy="5095676"/>
          </a:xfrm>
        </p:spPr>
        <p:txBody>
          <a:bodyPr>
            <a:normAutofit/>
          </a:bodyPr>
          <a:lstStyle/>
          <a:p>
            <a:r>
              <a:rPr lang="kk-KZ" sz="2800" dirty="0" smtClean="0"/>
              <a:t>Қазақ тіліндегі оқу-ғылыми шағын стилі жақсы дамыған. Ғылыми стильдің бұл түрінің негізгі жанрлары – </a:t>
            </a:r>
            <a:r>
              <a:rPr lang="kk-KZ" sz="2800" b="1" dirty="0" smtClean="0"/>
              <a:t>оқулық, оқу құралдары, оқу мақалалары. </a:t>
            </a:r>
          </a:p>
          <a:p>
            <a:r>
              <a:rPr lang="kk-KZ" sz="2800" b="1" dirty="0" smtClean="0"/>
              <a:t>Ғылыми стильге тән белгілер </a:t>
            </a:r>
            <a:r>
              <a:rPr lang="kk-KZ" sz="2800" dirty="0" smtClean="0"/>
              <a:t>– мағыналық дәлдігі, бейнелі болмауы, эмоцияның көрінбеуі, баяндаудың объективтілігі, оның біршама құрғақтығы мен қатаңдығы және экспрессивтіліктің болмауы. </a:t>
            </a:r>
          </a:p>
        </p:txBody>
      </p:sp>
    </p:spTree>
    <p:extLst>
      <p:ext uri="{BB962C8B-B14F-4D97-AF65-F5344CB8AC3E}">
        <p14:creationId xmlns:p14="http://schemas.microsoft.com/office/powerpoint/2010/main" val="190978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01795" y="494270"/>
            <a:ext cx="9502817" cy="5416952"/>
          </a:xfrm>
        </p:spPr>
        <p:txBody>
          <a:bodyPr>
            <a:normAutofit/>
          </a:bodyPr>
          <a:lstStyle/>
          <a:p>
            <a:r>
              <a:rPr lang="kk-KZ" sz="3200" dirty="0"/>
              <a:t>Оқу басылымының аты оқу пәнінің немесе оның бір тарауының атауына сәйкес келуі тиіс. Оқу басылымдары шығарманың көлеміне, ақпараттың баяндалу типтері мен мәтіннің өрісіне қарай  үш топқа бөлінеді: </a:t>
            </a:r>
            <a:r>
              <a:rPr lang="kk-KZ" sz="3200" b="1" dirty="0"/>
              <a:t>оқу кітаптары, әдістемелік басылымдар және оқу-әдістемелік құжаттар.</a:t>
            </a:r>
            <a:endParaRPr lang="ru-RU" sz="3200" b="1" dirty="0"/>
          </a:p>
          <a:p>
            <a:endParaRPr lang="ru-RU" dirty="0"/>
          </a:p>
        </p:txBody>
      </p:sp>
    </p:spTree>
    <p:extLst>
      <p:ext uri="{BB962C8B-B14F-4D97-AF65-F5344CB8AC3E}">
        <p14:creationId xmlns:p14="http://schemas.microsoft.com/office/powerpoint/2010/main" val="1690094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77081" y="531341"/>
            <a:ext cx="9527531" cy="5379881"/>
          </a:xfrm>
        </p:spPr>
        <p:txBody>
          <a:bodyPr/>
          <a:lstStyle/>
          <a:p>
            <a:r>
              <a:rPr lang="kk-KZ" sz="2400" b="1" dirty="0" smtClean="0"/>
              <a:t>Оқу басылымдары білімгерге пәнді оқу бойынша өз бетінше білім алуды Ұсынады:</a:t>
            </a:r>
          </a:p>
          <a:p>
            <a:r>
              <a:rPr lang="kk-KZ" sz="2400" dirty="0" smtClean="0"/>
              <a:t>Мәтіндер түсінікті, әрі жеңіл оқылуы тиіс;</a:t>
            </a:r>
          </a:p>
          <a:p>
            <a:r>
              <a:rPr lang="kk-KZ" sz="2400" dirty="0" smtClean="0"/>
              <a:t>Пәннің мазмұны толық, сатылай және логикалы баяндалуы тиіс;</a:t>
            </a:r>
          </a:p>
          <a:p>
            <a:r>
              <a:rPr lang="kk-KZ" sz="2400" dirty="0" smtClean="0"/>
              <a:t>Оқу басылымдары мысалдарды, тапсырмаларды, бақылау сұрақтарын, анықтамалық-іздеу аппаратын          (көрсеткіштер, сөздіктер, анықтамалық мәліметтер, библиографиялық тізімдер т.б.) және заманауи ақпараттық технологияларды қолдану</a:t>
            </a:r>
            <a:r>
              <a:rPr lang="ru-RU" sz="2400" dirty="0" smtClean="0"/>
              <a:t> </a:t>
            </a:r>
            <a:r>
              <a:rPr lang="ru-RU" sz="2400" dirty="0" err="1" smtClean="0"/>
              <a:t>туралы</a:t>
            </a:r>
            <a:r>
              <a:rPr lang="ru-RU" sz="2400" dirty="0" smtClean="0"/>
              <a:t> м</a:t>
            </a:r>
            <a:r>
              <a:rPr lang="kk-KZ" sz="2400" dirty="0" smtClean="0"/>
              <a:t>әліметтерді қамтуы тиіс.</a:t>
            </a:r>
          </a:p>
          <a:p>
            <a:endParaRPr lang="kk-KZ" dirty="0" smtClean="0"/>
          </a:p>
          <a:p>
            <a:endParaRPr lang="ru-RU" dirty="0"/>
          </a:p>
        </p:txBody>
      </p:sp>
    </p:spTree>
    <p:extLst>
      <p:ext uri="{BB962C8B-B14F-4D97-AF65-F5344CB8AC3E}">
        <p14:creationId xmlns:p14="http://schemas.microsoft.com/office/powerpoint/2010/main" val="1936575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52368" y="247135"/>
            <a:ext cx="9552244" cy="5664087"/>
          </a:xfrm>
        </p:spPr>
        <p:txBody>
          <a:bodyPr>
            <a:normAutofit/>
          </a:bodyPr>
          <a:lstStyle/>
          <a:p>
            <a:r>
              <a:rPr lang="kk-KZ" sz="2400" b="1" dirty="0" smtClean="0"/>
              <a:t>Оқу </a:t>
            </a:r>
            <a:r>
              <a:rPr lang="kk-KZ" sz="2400" b="1" dirty="0"/>
              <a:t>кітаптары </a:t>
            </a:r>
            <a:r>
              <a:rPr lang="kk-KZ" sz="2400" dirty="0"/>
              <a:t>–  </a:t>
            </a:r>
            <a:r>
              <a:rPr lang="kk-KZ" sz="2400" dirty="0" smtClean="0"/>
              <a:t>көлемі 48 беттен асатын оқулық, оқу құралы, лекция мәтіндері, оқу-әдістемелік құрал, жаттығулар (тапсырмалар) жинағы сияқты басылымдар.</a:t>
            </a:r>
          </a:p>
          <a:p>
            <a:r>
              <a:rPr lang="kk-KZ" sz="2400" b="1" dirty="0" smtClean="0"/>
              <a:t>Оқулық</a:t>
            </a:r>
            <a:r>
              <a:rPr lang="kk-KZ" sz="2400" dirty="0" smtClean="0"/>
              <a:t> – оқу пәнінің жүйелі мазмұнын немесе оның тарауын, бөлімін қамтитын, оқу бағдарламасына сәйкес келетін оқу-теориялық басылым.  Қарапайым тілмен баяндалады. Автордың сөйлеу тақырыбына қатысты жеке субъективті көзқарасын білдіруге жол берілмейді. </a:t>
            </a:r>
          </a:p>
          <a:p>
            <a:r>
              <a:rPr lang="kk-KZ" sz="2400" b="1" dirty="0" smtClean="0"/>
              <a:t>Оқу құралы </a:t>
            </a:r>
            <a:r>
              <a:rPr lang="kk-KZ" sz="2400" dirty="0" smtClean="0"/>
              <a:t>– оқулықты кейбір жағдайда ауыстыратын немесе оны толықтыратын теориялық басылым. </a:t>
            </a:r>
            <a:endParaRPr lang="ru-RU" sz="2400" dirty="0"/>
          </a:p>
        </p:txBody>
      </p:sp>
    </p:spTree>
    <p:extLst>
      <p:ext uri="{BB962C8B-B14F-4D97-AF65-F5344CB8AC3E}">
        <p14:creationId xmlns:p14="http://schemas.microsoft.com/office/powerpoint/2010/main" val="1546270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t>Ғылыми стильдің жалпы сипаттамасы</a:t>
            </a:r>
            <a:endParaRPr lang="ru-RU" b="1" dirty="0"/>
          </a:p>
        </p:txBody>
      </p:sp>
      <p:sp>
        <p:nvSpPr>
          <p:cNvPr id="4" name="Объект 3"/>
          <p:cNvSpPr>
            <a:spLocks noGrp="1"/>
          </p:cNvSpPr>
          <p:nvPr>
            <p:ph idx="1"/>
          </p:nvPr>
        </p:nvSpPr>
        <p:spPr>
          <a:xfrm>
            <a:off x="517358" y="1905000"/>
            <a:ext cx="10987254" cy="4006222"/>
          </a:xfrm>
        </p:spPr>
        <p:txBody>
          <a:bodyPr/>
          <a:lstStyle/>
          <a:p>
            <a:pPr marL="2286000" lvl="5" indent="0">
              <a:buNone/>
            </a:pPr>
            <a:r>
              <a:rPr lang="kk-KZ" sz="3600" dirty="0"/>
              <a:t>Ғылыми стиль – кітаби жазба стильдердің </a:t>
            </a:r>
            <a:r>
              <a:rPr lang="kk-KZ" sz="3600" dirty="0" smtClean="0"/>
              <a:t>бір түрі</a:t>
            </a:r>
            <a:r>
              <a:rPr lang="kk-KZ" sz="3600" dirty="0"/>
              <a:t>. </a:t>
            </a:r>
            <a:endParaRPr lang="kk-KZ" sz="3600" dirty="0" smtClean="0"/>
          </a:p>
          <a:p>
            <a:pPr marL="2286000" lvl="5" indent="0">
              <a:buNone/>
            </a:pPr>
            <a:r>
              <a:rPr lang="kk-KZ" sz="3600" dirty="0" smtClean="0"/>
              <a:t>Ғылым күнделікті өмірдегі құбылыстардың, жаңа ұғымдардың, табиғаттың қыры мен сырын терең зерттеп, көпшілікке танытады.</a:t>
            </a:r>
            <a:endParaRPr lang="ru-RU" sz="3600" dirty="0"/>
          </a:p>
        </p:txBody>
      </p:sp>
    </p:spTree>
    <p:extLst>
      <p:ext uri="{BB962C8B-B14F-4D97-AF65-F5344CB8AC3E}">
        <p14:creationId xmlns:p14="http://schemas.microsoft.com/office/powerpoint/2010/main" val="357875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27654" y="383059"/>
            <a:ext cx="9576958" cy="5528163"/>
          </a:xfrm>
        </p:spPr>
        <p:txBody>
          <a:bodyPr>
            <a:noAutofit/>
          </a:bodyPr>
          <a:lstStyle/>
          <a:p>
            <a:r>
              <a:rPr lang="kk-KZ" sz="2800" b="1" dirty="0" smtClean="0"/>
              <a:t>Оқу-әдістемелік құрал </a:t>
            </a:r>
            <a:r>
              <a:rPr lang="kk-KZ" sz="2800" dirty="0" smtClean="0"/>
              <a:t>– оқу пәні бойынша теориялық материалдарды да, өздігінен үйрену әдістемесі мен практикалық меңгеруді де қамтитын оқу басылымы.</a:t>
            </a:r>
          </a:p>
          <a:p>
            <a:r>
              <a:rPr lang="kk-KZ" sz="2800" b="1" dirty="0" smtClean="0"/>
              <a:t>Лекция мәтіндері </a:t>
            </a:r>
            <a:r>
              <a:rPr lang="kk-KZ" sz="2800" dirty="0" smtClean="0"/>
              <a:t>– оқу пәнінің мазмұнын қамтитын немесе оқу бағдарламасы бойынша оқытушы оқитын материалдарды қамтитын оқу-теориялық басылым. </a:t>
            </a:r>
          </a:p>
          <a:p>
            <a:r>
              <a:rPr lang="kk-KZ" sz="2800" b="1" dirty="0" smtClean="0"/>
              <a:t>Әдістемелік басылым </a:t>
            </a:r>
            <a:r>
              <a:rPr lang="kk-KZ" sz="2800" dirty="0" smtClean="0"/>
              <a:t>– жеке тапсырмаларды орындау әдістемесі көрсетіледі. Формула, кесте, есептердің үлгілері көрсетіледі. </a:t>
            </a:r>
          </a:p>
          <a:p>
            <a:r>
              <a:rPr lang="kk-KZ" sz="2800" b="1" dirty="0" smtClean="0"/>
              <a:t>Оқу-әдістемелік құжаттар </a:t>
            </a:r>
            <a:r>
              <a:rPr lang="kk-KZ" sz="2800" dirty="0" smtClean="0"/>
              <a:t>– оқу бағдарламалары, оқу жоспарлары, тапсырмалары енгізіледі.</a:t>
            </a:r>
            <a:endParaRPr lang="ru-RU" sz="2800" dirty="0"/>
          </a:p>
        </p:txBody>
      </p:sp>
    </p:spTree>
    <p:extLst>
      <p:ext uri="{BB962C8B-B14F-4D97-AF65-F5344CB8AC3E}">
        <p14:creationId xmlns:p14="http://schemas.microsoft.com/office/powerpoint/2010/main" val="3109520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65870" y="691978"/>
            <a:ext cx="9638742" cy="5219244"/>
          </a:xfrm>
        </p:spPr>
        <p:txBody>
          <a:bodyPr>
            <a:normAutofit/>
          </a:bodyPr>
          <a:lstStyle/>
          <a:p>
            <a:r>
              <a:rPr lang="kk-KZ" sz="3600" dirty="0">
                <a:latin typeface="Times New Roman" panose="02020603050405020304" pitchFamily="18" charset="0"/>
                <a:cs typeface="Times New Roman" panose="02020603050405020304" pitchFamily="18" charset="0"/>
              </a:rPr>
              <a:t>Ғылым – адамның парасатты қызметінің аясына енеді. Ғылыми қарым-қатынас аясындағы адам әрекеті – менталды (ойлау) әрекет. Сондай әрекеттің жемісі ретінде негізгі тілдік өнім – мәтін пайда болады. Мәтін – адамның ойлау әрекеті мен тіл қызметінің бірлігі арқасында іске асады. </a:t>
            </a:r>
          </a:p>
          <a:p>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3087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a:t>
            </a:r>
            <a:endParaRPr lang="ru-RU" dirty="0"/>
          </a:p>
        </p:txBody>
      </p:sp>
      <p:sp>
        <p:nvSpPr>
          <p:cNvPr id="3" name="Объект 2"/>
          <p:cNvSpPr>
            <a:spLocks noGrp="1"/>
          </p:cNvSpPr>
          <p:nvPr>
            <p:ph idx="1"/>
          </p:nvPr>
        </p:nvSpPr>
        <p:spPr>
          <a:xfrm>
            <a:off x="1625385" y="624110"/>
            <a:ext cx="8915400" cy="3777622"/>
          </a:xfrm>
        </p:spPr>
        <p:txBody>
          <a:bodyPr>
            <a:normAutofit fontScale="85000" lnSpcReduction="20000"/>
          </a:bodyPr>
          <a:lstStyle/>
          <a:p>
            <a:r>
              <a:rPr lang="kk-KZ" sz="3600" b="1" dirty="0" smtClean="0"/>
              <a:t>Ғылыми мәтін </a:t>
            </a:r>
            <a:r>
              <a:rPr lang="kk-KZ" sz="3600" dirty="0" smtClean="0"/>
              <a:t>– зерттеу нысаны сипатталған және ой операциялары жүйелі баяндау тәсілдері арқылы көрініс тапқан, бір-бірімен логикалық байланыстағы белгілі бір қорытындыларға жетелейтін баяндау. </a:t>
            </a:r>
          </a:p>
          <a:p>
            <a:r>
              <a:rPr lang="kk-KZ" sz="3600" b="1" dirty="0" smtClean="0"/>
              <a:t>Ғылыми зерттеулер </a:t>
            </a:r>
            <a:r>
              <a:rPr lang="kk-KZ" sz="3600" dirty="0" smtClean="0"/>
              <a:t>белгілі бір үлгіде жазылады. Бұл ғылыми стильдің барлық жанрларына тән. </a:t>
            </a:r>
          </a:p>
          <a:p>
            <a:endParaRPr lang="ru-RU" dirty="0"/>
          </a:p>
        </p:txBody>
      </p:sp>
    </p:spTree>
    <p:extLst>
      <p:ext uri="{BB962C8B-B14F-4D97-AF65-F5344CB8AC3E}">
        <p14:creationId xmlns:p14="http://schemas.microsoft.com/office/powerpoint/2010/main" val="4143629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24216" y="568411"/>
            <a:ext cx="9280396" cy="5342811"/>
          </a:xfrm>
        </p:spPr>
        <p:txBody>
          <a:bodyPr>
            <a:normAutofit/>
          </a:bodyPr>
          <a:lstStyle/>
          <a:p>
            <a:r>
              <a:rPr lang="kk-KZ" sz="3200" b="1" dirty="0"/>
              <a:t>Кез келген ғылыми еңбектің тақырыптық атауы хабарлама түрінде баяндалады. </a:t>
            </a:r>
            <a:r>
              <a:rPr lang="kk-KZ" sz="3200" dirty="0"/>
              <a:t>Мысалы, қазақ тіл ғылымы туралы «Етістіктің грамматикалық категориялары» деген тақырып осы ғылыми зерттеудің негізгі мазмұнын ашады. Тақырыбынан бірден қандай мәселе екендігі айқындалып тұрады. </a:t>
            </a:r>
          </a:p>
          <a:p>
            <a:endParaRPr lang="ru-RU" dirty="0"/>
          </a:p>
        </p:txBody>
      </p:sp>
    </p:spTree>
    <p:extLst>
      <p:ext uri="{BB962C8B-B14F-4D97-AF65-F5344CB8AC3E}">
        <p14:creationId xmlns:p14="http://schemas.microsoft.com/office/powerpoint/2010/main" val="805584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15297" y="580768"/>
            <a:ext cx="9589315" cy="5330454"/>
          </a:xfrm>
        </p:spPr>
        <p:txBody>
          <a:bodyPr>
            <a:noAutofit/>
          </a:bodyPr>
          <a:lstStyle/>
          <a:p>
            <a:r>
              <a:rPr lang="kk-KZ" sz="3200" dirty="0" smtClean="0"/>
              <a:t>Ғылыми стильдің </a:t>
            </a:r>
            <a:r>
              <a:rPr lang="kk-KZ" sz="3200" b="1" dirty="0" smtClean="0"/>
              <a:t>кіріспе бөлімінде </a:t>
            </a:r>
            <a:r>
              <a:rPr lang="kk-KZ" sz="3200" dirty="0" smtClean="0"/>
              <a:t>ғылыми зерттеудің тарихын, жазылу себептерін, жаңалығын қысқаша баяндап береді. Негізгі тарау зерттеу нысанымен тікелей қарым-қатынасқа түседі. Ғылыми стильде жазылған еңбек өзінің мағлұматтарын ғылыми тәжірибеден алады. </a:t>
            </a:r>
          </a:p>
          <a:p>
            <a:r>
              <a:rPr lang="kk-KZ" sz="3200" b="1" dirty="0" smtClean="0"/>
              <a:t>Қорытынды – </a:t>
            </a:r>
            <a:r>
              <a:rPr lang="kk-KZ" sz="3200" dirty="0" smtClean="0"/>
              <a:t>ғылыми мәтіннің сыртқы элементтерінің бірі. Зерттеудің толық сипаты жан-жақты қорытындыланып, мақсат-міндетінің нақты мәнін қысқаша мазмұндайды. </a:t>
            </a:r>
            <a:endParaRPr lang="ru-RU" sz="3200" dirty="0"/>
          </a:p>
        </p:txBody>
      </p:sp>
    </p:spTree>
    <p:extLst>
      <p:ext uri="{BB962C8B-B14F-4D97-AF65-F5344CB8AC3E}">
        <p14:creationId xmlns:p14="http://schemas.microsoft.com/office/powerpoint/2010/main" val="2487427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48930" y="506627"/>
            <a:ext cx="9255682" cy="5404595"/>
          </a:xfrm>
        </p:spPr>
        <p:txBody>
          <a:bodyPr>
            <a:noAutofit/>
          </a:bodyPr>
          <a:lstStyle/>
          <a:p>
            <a:r>
              <a:rPr lang="kk-KZ" sz="3200" dirty="0"/>
              <a:t>Ғылыми жұмыстың </a:t>
            </a:r>
            <a:r>
              <a:rPr lang="kk-KZ" sz="3200" b="1" dirty="0"/>
              <a:t>негізгі бөлімінде </a:t>
            </a:r>
            <a:r>
              <a:rPr lang="kk-KZ" sz="3200" dirty="0"/>
              <a:t>зерттеу, жүйелеу, түсіндіру нәтижелерінде алынған мәліметтер қамтылады. Негізгі бөлімде ережелер дәлелденеді, түсіндіріледі, мағынасы ашылады, расталады немесе теріске шығарылады. Негізгі бөлім тарауларға бөлінеді. Екі, үш немесе 4 тараудан тұрады.</a:t>
            </a:r>
            <a:endParaRPr lang="ru-RU" sz="3200" dirty="0"/>
          </a:p>
        </p:txBody>
      </p:sp>
    </p:spTree>
    <p:extLst>
      <p:ext uri="{BB962C8B-B14F-4D97-AF65-F5344CB8AC3E}">
        <p14:creationId xmlns:p14="http://schemas.microsoft.com/office/powerpoint/2010/main" val="3829178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92876" y="593124"/>
            <a:ext cx="9811736" cy="5318098"/>
          </a:xfrm>
        </p:spPr>
        <p:txBody>
          <a:bodyPr>
            <a:noAutofit/>
          </a:bodyPr>
          <a:lstStyle/>
          <a:p>
            <a:r>
              <a:rPr lang="kk-KZ" sz="3200" b="1" dirty="0" smtClean="0">
                <a:latin typeface="Times New Roman" panose="02020603050405020304" pitchFamily="18" charset="0"/>
                <a:cs typeface="Times New Roman" panose="02020603050405020304" pitchFamily="18" charset="0"/>
              </a:rPr>
              <a:t>Бірінші тарау </a:t>
            </a:r>
            <a:r>
              <a:rPr lang="kk-KZ" sz="3200" dirty="0" smtClean="0">
                <a:latin typeface="Times New Roman" panose="02020603050405020304" pitchFamily="18" charset="0"/>
                <a:cs typeface="Times New Roman" panose="02020603050405020304" pitchFamily="18" charset="0"/>
              </a:rPr>
              <a:t>теориялық сипатта болады. Мәселенің зерттелу тарихы қарастырылады. Түрлі ғалымдар мен зерттеушілердің пікірлері салыстырылады. Мәлімдеулер мен дәлелдеулер жүргізіледі. Бірінші тарауларда фактілер көрсетіліп, мәлімдемелер беріледі. </a:t>
            </a:r>
            <a:r>
              <a:rPr lang="kk-KZ" sz="3200" b="1" dirty="0" smtClean="0">
                <a:latin typeface="Times New Roman" panose="02020603050405020304" pitchFamily="18" charset="0"/>
                <a:cs typeface="Times New Roman" panose="02020603050405020304" pitchFamily="18" charset="0"/>
              </a:rPr>
              <a:t>Кейінгі тарауларда </a:t>
            </a:r>
            <a:r>
              <a:rPr lang="kk-KZ" sz="3200" dirty="0" smtClean="0">
                <a:latin typeface="Times New Roman" panose="02020603050405020304" pitchFamily="18" charset="0"/>
                <a:cs typeface="Times New Roman" panose="02020603050405020304" pitchFamily="18" charset="0"/>
              </a:rPr>
              <a:t>автор өз көзқарасын нақты ғылыми фактілермен дәлелдейді. </a:t>
            </a:r>
            <a:r>
              <a:rPr lang="kk-KZ" sz="3200" b="1" dirty="0" smtClean="0">
                <a:latin typeface="Times New Roman" panose="02020603050405020304" pitchFamily="18" charset="0"/>
                <a:cs typeface="Times New Roman" panose="02020603050405020304" pitchFamily="18" charset="0"/>
              </a:rPr>
              <a:t>Қорытындыда </a:t>
            </a:r>
            <a:r>
              <a:rPr lang="kk-KZ" sz="3200" dirty="0" smtClean="0">
                <a:latin typeface="Times New Roman" panose="02020603050405020304" pitchFamily="18" charset="0"/>
                <a:cs typeface="Times New Roman" panose="02020603050405020304" pitchFamily="18" charset="0"/>
              </a:rPr>
              <a:t>ғылыми жұмыстың нәтижелері мен жалпы тұжырымдар беріледі. </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5175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42303" y="308919"/>
            <a:ext cx="9762309" cy="5602303"/>
          </a:xfrm>
        </p:spPr>
        <p:txBody>
          <a:bodyPr>
            <a:noAutofit/>
          </a:bodyPr>
          <a:lstStyle/>
          <a:p>
            <a:r>
              <a:rPr lang="kk-KZ" sz="3200" dirty="0" smtClean="0"/>
              <a:t>Ғылыми жұмысты жазу барысында сілтеме беру ережесі мен дәйексөз беру этикасына ерекше мән беріледі. Дәйексөз беру этикасы зерттеу барысында өз мәтінінде басқа ғалымдардың пікірлерін пайдалану нормасын қарастырады. </a:t>
            </a:r>
          </a:p>
          <a:p>
            <a:r>
              <a:rPr lang="kk-KZ" sz="3200" dirty="0" smtClean="0"/>
              <a:t>Дәйексөз берудің үш түрі бар:</a:t>
            </a:r>
          </a:p>
          <a:p>
            <a:r>
              <a:rPr lang="kk-KZ" sz="3200" dirty="0" smtClean="0"/>
              <a:t>1. Басқа біреудің ойын өз сөзімен беру;</a:t>
            </a:r>
          </a:p>
          <a:p>
            <a:r>
              <a:rPr lang="kk-KZ" sz="3200" dirty="0" smtClean="0"/>
              <a:t>2. төл сөз – сөзі мен ойын бұлжытпай беру;</a:t>
            </a:r>
          </a:p>
          <a:p>
            <a:r>
              <a:rPr lang="kk-KZ" sz="3200" dirty="0" smtClean="0"/>
              <a:t>3. төлеу сөз – біреудің сөзінің автор тарапынан өзгертіліп берілуі</a:t>
            </a:r>
            <a:endParaRPr lang="ru-RU" sz="3200" dirty="0"/>
          </a:p>
        </p:txBody>
      </p:sp>
    </p:spTree>
    <p:extLst>
      <p:ext uri="{BB962C8B-B14F-4D97-AF65-F5344CB8AC3E}">
        <p14:creationId xmlns:p14="http://schemas.microsoft.com/office/powerpoint/2010/main" val="358803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19881" y="531341"/>
            <a:ext cx="9984731" cy="5379881"/>
          </a:xfrm>
        </p:spPr>
        <p:txBody>
          <a:bodyPr>
            <a:normAutofit fontScale="25000" lnSpcReduction="20000"/>
          </a:bodyPr>
          <a:lstStyle/>
          <a:p>
            <a:r>
              <a:rPr lang="kk-KZ" sz="8000" b="1" dirty="0" smtClean="0"/>
              <a:t>Пайдаланылған әдебиеттер тізімі мен библиографиясы белгіленген тиісті тәртіппен беріледі. </a:t>
            </a:r>
          </a:p>
          <a:p>
            <a:r>
              <a:rPr lang="kk-KZ" sz="8000" dirty="0" smtClean="0"/>
              <a:t>- Автордың тегі толық, аты мен әкесінің атының алғашқы әріптері;</a:t>
            </a:r>
          </a:p>
          <a:p>
            <a:r>
              <a:rPr lang="kk-KZ" sz="8000" dirty="0" smtClean="0"/>
              <a:t>Мақала аты (кітап, монография)</a:t>
            </a:r>
          </a:p>
          <a:p>
            <a:r>
              <a:rPr lang="kk-KZ" sz="8000" dirty="0" smtClean="0"/>
              <a:t>Басылған қала мен баспаның аты;</a:t>
            </a:r>
          </a:p>
          <a:p>
            <a:r>
              <a:rPr lang="kk-KZ" sz="8000" dirty="0" smtClean="0"/>
              <a:t>Жылы;</a:t>
            </a:r>
          </a:p>
          <a:p>
            <a:r>
              <a:rPr lang="kk-KZ" sz="8000" dirty="0" smtClean="0"/>
              <a:t>Томы (бөлімі, басылымы);</a:t>
            </a:r>
          </a:p>
          <a:p>
            <a:r>
              <a:rPr lang="kk-KZ" sz="8000" dirty="0" smtClean="0"/>
              <a:t>Кітаптың (мақаланың) беттері.</a:t>
            </a:r>
          </a:p>
          <a:p>
            <a:r>
              <a:rPr lang="kk-KZ" sz="8000" dirty="0" smtClean="0"/>
              <a:t>Мысалы: </a:t>
            </a:r>
          </a:p>
          <a:p>
            <a:r>
              <a:rPr lang="kk-KZ" sz="8000" b="1" dirty="0" smtClean="0"/>
              <a:t>1. Сыздықова Р.Г. Қазақ әдеби тілінің тарихы. – Алматы: Ана тілі, 1993. -320 бет. </a:t>
            </a:r>
          </a:p>
          <a:p>
            <a:endParaRPr lang="kk-KZ" sz="8000" dirty="0" smtClean="0"/>
          </a:p>
          <a:p>
            <a:r>
              <a:rPr lang="kk-KZ" sz="8000" dirty="0"/>
              <a:t>Қосымша бөлімде кестелер, схемалар, қосымша мәліметтер, түсініктер беріледі.</a:t>
            </a:r>
          </a:p>
          <a:p>
            <a:endParaRPr lang="ru-RU" dirty="0"/>
          </a:p>
          <a:p>
            <a:endParaRPr lang="kk-KZ" dirty="0" smtClean="0"/>
          </a:p>
          <a:p>
            <a:endParaRPr lang="ru-RU" dirty="0"/>
          </a:p>
        </p:txBody>
      </p:sp>
    </p:spTree>
    <p:extLst>
      <p:ext uri="{BB962C8B-B14F-4D97-AF65-F5344CB8AC3E}">
        <p14:creationId xmlns:p14="http://schemas.microsoft.com/office/powerpoint/2010/main" val="1580295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Ғылыми стильдің тілдік белгілері</a:t>
            </a:r>
            <a:endParaRPr lang="ru-RU" dirty="0"/>
          </a:p>
        </p:txBody>
      </p:sp>
      <p:sp>
        <p:nvSpPr>
          <p:cNvPr id="3" name="Объект 2"/>
          <p:cNvSpPr>
            <a:spLocks noGrp="1"/>
          </p:cNvSpPr>
          <p:nvPr>
            <p:ph idx="1"/>
          </p:nvPr>
        </p:nvSpPr>
        <p:spPr/>
        <p:txBody>
          <a:bodyPr>
            <a:normAutofit/>
          </a:bodyPr>
          <a:lstStyle/>
          <a:p>
            <a:r>
              <a:rPr lang="kk-KZ" sz="3200" b="1" dirty="0" smtClean="0"/>
              <a:t>Ғылыми стильді зерттеушілер </a:t>
            </a:r>
            <a:r>
              <a:rPr lang="kk-KZ" sz="3200" dirty="0" smtClean="0"/>
              <a:t>оның негізгі ерекшеліктері ретінде: нақтылық, дәлдік, реалдылық, бір мағыналық, объективтілік, жақсыз ғылыми баяндауыштық, бейнелілік пен эмоционалдықтың болмауын т.б. атап көрсетеді. </a:t>
            </a:r>
          </a:p>
          <a:p>
            <a:endParaRPr lang="ru-RU" dirty="0"/>
          </a:p>
        </p:txBody>
      </p:sp>
    </p:spTree>
    <p:extLst>
      <p:ext uri="{BB962C8B-B14F-4D97-AF65-F5344CB8AC3E}">
        <p14:creationId xmlns:p14="http://schemas.microsoft.com/office/powerpoint/2010/main" val="2698330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44595" y="383059"/>
            <a:ext cx="9960017" cy="5528163"/>
          </a:xfrm>
        </p:spPr>
        <p:txBody>
          <a:bodyPr>
            <a:noAutofit/>
          </a:bodyPr>
          <a:lstStyle/>
          <a:p>
            <a:r>
              <a:rPr lang="kk-KZ" sz="3600" dirty="0" smtClean="0">
                <a:latin typeface="Times New Roman" panose="02020603050405020304" pitchFamily="18" charset="0"/>
                <a:cs typeface="Times New Roman" panose="02020603050405020304" pitchFamily="18" charset="0"/>
              </a:rPr>
              <a:t>Ғылыми стильде зерттеу нысаны болған зат не құбылыс ғылыми негізде сипатталып, белгілі теориялық негіздермен дәлелденіп, логикалық жағынан негізгі ой мен құбылыстың байланысы нақтыланып, белгілі жүйеге құрылған хабарлы, өзекті, дәлелді, ой қисыны қорытындыланған ғылыми тұжырым жасалынады. </a:t>
            </a:r>
          </a:p>
        </p:txBody>
      </p:sp>
    </p:spTree>
    <p:extLst>
      <p:ext uri="{BB962C8B-B14F-4D97-AF65-F5344CB8AC3E}">
        <p14:creationId xmlns:p14="http://schemas.microsoft.com/office/powerpoint/2010/main" val="3965048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98357" y="345989"/>
            <a:ext cx="9206255" cy="5565233"/>
          </a:xfrm>
        </p:spPr>
        <p:txBody>
          <a:bodyPr>
            <a:normAutofit fontScale="92500"/>
          </a:bodyPr>
          <a:lstStyle/>
          <a:p>
            <a:r>
              <a:rPr lang="kk-KZ" sz="3200" b="1" dirty="0"/>
              <a:t>Ғылыми стильдің лексикалық ерекшеліктері: </a:t>
            </a:r>
          </a:p>
          <a:p>
            <a:r>
              <a:rPr lang="kk-KZ" sz="3200" dirty="0"/>
              <a:t>Басқа функционалдық стильдер сияқты ғылыми тіл тілдің ортақ лексикасын </a:t>
            </a:r>
            <a:r>
              <a:rPr lang="kk-KZ" sz="3200" dirty="0" smtClean="0"/>
              <a:t>қолданады</a:t>
            </a:r>
            <a:r>
              <a:rPr lang="kk-KZ" sz="3200" dirty="0"/>
              <a:t>, ортақ грамматикалық заңдылықтарға бағынады. </a:t>
            </a:r>
            <a:endParaRPr lang="kk-KZ" sz="3200" dirty="0" smtClean="0"/>
          </a:p>
          <a:p>
            <a:r>
              <a:rPr lang="kk-KZ" sz="3200" dirty="0" smtClean="0"/>
              <a:t>Ғылыми </a:t>
            </a:r>
            <a:r>
              <a:rPr lang="kk-KZ" sz="3200" dirty="0"/>
              <a:t>стиль ұлттық әдеби тілдің қалыптасып, тұрақтанған түрі болып табылады. Бұл стильде сөз тек өзінің мағынасында жұмсалады. Көп мағыналық, образдылық, эмоционалды-экспрессивті сөздер тән емес.</a:t>
            </a:r>
          </a:p>
          <a:p>
            <a:endParaRPr lang="ru-RU" dirty="0"/>
          </a:p>
        </p:txBody>
      </p:sp>
    </p:spTree>
    <p:extLst>
      <p:ext uri="{BB962C8B-B14F-4D97-AF65-F5344CB8AC3E}">
        <p14:creationId xmlns:p14="http://schemas.microsoft.com/office/powerpoint/2010/main" val="15761808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16443" y="420130"/>
            <a:ext cx="9688169" cy="5491092"/>
          </a:xfrm>
        </p:spPr>
        <p:txBody>
          <a:bodyPr>
            <a:noAutofit/>
          </a:bodyPr>
          <a:lstStyle/>
          <a:p>
            <a:r>
              <a:rPr lang="kk-KZ" sz="2800" b="1" dirty="0" smtClean="0"/>
              <a:t>Ғылыми стильге тән ең басты ерекшелік </a:t>
            </a:r>
            <a:r>
              <a:rPr lang="kk-KZ" sz="2800" dirty="0" smtClean="0"/>
              <a:t>– ғылымның белгілі бір саласына қатысты терминдер мен атаулардың кең қолданылуы. </a:t>
            </a:r>
          </a:p>
          <a:p>
            <a:r>
              <a:rPr lang="kk-KZ" sz="2800" dirty="0" smtClean="0"/>
              <a:t>Ғылымның дамуымен бірге жаңа ұғымдар да туып отырады. Ғылыми стиль </a:t>
            </a:r>
            <a:r>
              <a:rPr lang="kk-KZ" sz="2800" b="1" dirty="0" smtClean="0"/>
              <a:t>неологизмдердің</a:t>
            </a:r>
            <a:r>
              <a:rPr lang="kk-KZ" sz="2800" dirty="0" smtClean="0"/>
              <a:t> пайда болу, өмір сүру ортасы болып табылады. </a:t>
            </a:r>
          </a:p>
        </p:txBody>
      </p:sp>
    </p:spTree>
    <p:extLst>
      <p:ext uri="{BB962C8B-B14F-4D97-AF65-F5344CB8AC3E}">
        <p14:creationId xmlns:p14="http://schemas.microsoft.com/office/powerpoint/2010/main" val="25464941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50076" y="420130"/>
            <a:ext cx="9354536" cy="5491092"/>
          </a:xfrm>
        </p:spPr>
        <p:txBody>
          <a:bodyPr>
            <a:noAutofit/>
          </a:bodyPr>
          <a:lstStyle/>
          <a:p>
            <a:r>
              <a:rPr lang="kk-KZ" sz="3200" b="1" dirty="0"/>
              <a:t>Заң ғылымының терминдері</a:t>
            </a:r>
            <a:r>
              <a:rPr lang="kk-KZ" sz="3200" dirty="0"/>
              <a:t>: тәркілеу, құзірет, әлеует, әкімшілік, алқа, тапсырыспен кісі өлтіру, айғақ, сарапшы, сараптау, кеден т.б.</a:t>
            </a:r>
          </a:p>
          <a:p>
            <a:r>
              <a:rPr lang="kk-KZ" sz="3200" dirty="0"/>
              <a:t>Бір сөздің бірнеше мағынада қолданылуы;</a:t>
            </a:r>
          </a:p>
          <a:p>
            <a:r>
              <a:rPr lang="kk-KZ" sz="3200" dirty="0"/>
              <a:t>Мысалы: алдын-алу – предупреждение, профилактика; ақтау – оправдание, реабилитация; дәлел – дәлелдеме, айғақ; уәж – </a:t>
            </a:r>
            <a:r>
              <a:rPr lang="kk-KZ" sz="3200" dirty="0" smtClean="0"/>
              <a:t>дәлел, </a:t>
            </a:r>
            <a:r>
              <a:rPr lang="kk-KZ" sz="3200" dirty="0"/>
              <a:t>аргумент т.б.</a:t>
            </a:r>
            <a:endParaRPr lang="ru-RU" sz="3200" dirty="0"/>
          </a:p>
          <a:p>
            <a:endParaRPr lang="ru-RU" sz="3200" dirty="0"/>
          </a:p>
        </p:txBody>
      </p:sp>
    </p:spTree>
    <p:extLst>
      <p:ext uri="{BB962C8B-B14F-4D97-AF65-F5344CB8AC3E}">
        <p14:creationId xmlns:p14="http://schemas.microsoft.com/office/powerpoint/2010/main" val="2845186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27654" y="494270"/>
            <a:ext cx="9576958" cy="5416952"/>
          </a:xfrm>
        </p:spPr>
        <p:txBody>
          <a:bodyPr>
            <a:normAutofit/>
          </a:bodyPr>
          <a:lstStyle/>
          <a:p>
            <a:r>
              <a:rPr lang="kk-KZ" sz="3200" dirty="0"/>
              <a:t>Ғылыми стильдің жинақылығы мен дерексіздігі онда бейнелі сөздердің қолданылу мүмкіндігін жоққа шығармайды. Сөздің бейнелілігі ұғымды жеткізуге көмектеседі. Бейнелі сөздер гуманитарлық ғылымдар (</a:t>
            </a:r>
            <a:r>
              <a:rPr lang="kk-KZ" sz="3200" b="1" dirty="0"/>
              <a:t>әдебиеттану, тарих, философия) </a:t>
            </a:r>
            <a:r>
              <a:rPr lang="kk-KZ" sz="3200" dirty="0"/>
              <a:t>мен сипаттама жаратылыстану ғылымдарында </a:t>
            </a:r>
            <a:r>
              <a:rPr lang="kk-KZ" sz="3200" b="1" dirty="0"/>
              <a:t>(геология, химия, география) </a:t>
            </a:r>
            <a:r>
              <a:rPr lang="kk-KZ" sz="3200" dirty="0"/>
              <a:t>нақты ғылымдарға қарағанда кең көлемде қолданылады. </a:t>
            </a:r>
          </a:p>
          <a:p>
            <a:endParaRPr lang="ru-RU" dirty="0"/>
          </a:p>
        </p:txBody>
      </p:sp>
    </p:spTree>
    <p:extLst>
      <p:ext uri="{BB962C8B-B14F-4D97-AF65-F5344CB8AC3E}">
        <p14:creationId xmlns:p14="http://schemas.microsoft.com/office/powerpoint/2010/main" val="10092055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79373" y="444843"/>
            <a:ext cx="9725239" cy="5466379"/>
          </a:xfrm>
        </p:spPr>
        <p:txBody>
          <a:bodyPr>
            <a:noAutofit/>
          </a:bodyPr>
          <a:lstStyle/>
          <a:p>
            <a:r>
              <a:rPr lang="kk-KZ" sz="3200" dirty="0" smtClean="0"/>
              <a:t>Ғылыми сөйлеу мен көркем сөйлеудегі бейнелі сөздердің функциялары әртүрлі болады. </a:t>
            </a:r>
          </a:p>
          <a:p>
            <a:r>
              <a:rPr lang="kk-KZ" sz="3200" dirty="0" smtClean="0"/>
              <a:t>Ғылыми стильдің кейбір түрлерінде , мысалы ғылыми-публицистикалық стильде </a:t>
            </a:r>
            <a:r>
              <a:rPr lang="kk-KZ" sz="3200" b="1" dirty="0" smtClean="0"/>
              <a:t>фразеологиялық, метафоралық </a:t>
            </a:r>
            <a:r>
              <a:rPr lang="kk-KZ" sz="3200" dirty="0" smtClean="0"/>
              <a:t>сияқты ойлау қызметінің әмбебап механизмдері арқылы танылатын таным процесіне тікелей қатысты сөз оралымдары да кездесіп қалады. </a:t>
            </a:r>
            <a:endParaRPr lang="ru-RU" sz="3200" dirty="0"/>
          </a:p>
        </p:txBody>
      </p:sp>
    </p:spTree>
    <p:extLst>
      <p:ext uri="{BB962C8B-B14F-4D97-AF65-F5344CB8AC3E}">
        <p14:creationId xmlns:p14="http://schemas.microsoft.com/office/powerpoint/2010/main" val="38930915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65870" y="481914"/>
            <a:ext cx="9638742" cy="5429308"/>
          </a:xfrm>
        </p:spPr>
        <p:txBody>
          <a:bodyPr>
            <a:normAutofit fontScale="92500" lnSpcReduction="20000"/>
          </a:bodyPr>
          <a:lstStyle/>
          <a:p>
            <a:r>
              <a:rPr lang="kk-KZ" sz="2800" dirty="0" smtClean="0"/>
              <a:t>Деректі-дерексіз уәж атаулары да жиі қолданылады. Мысалы: </a:t>
            </a:r>
            <a:r>
              <a:rPr lang="kk-KZ" sz="2800" b="1" dirty="0" smtClean="0"/>
              <a:t>өлең, тармақ, бунақ, шумақ, дыбыс, категория, көлем, үдеу, жылдамдық т.б.</a:t>
            </a:r>
          </a:p>
          <a:p>
            <a:r>
              <a:rPr lang="kk-KZ" sz="2800" dirty="0"/>
              <a:t>ж</a:t>
            </a:r>
            <a:r>
              <a:rPr lang="kk-KZ" sz="2800" dirty="0" smtClean="0"/>
              <a:t>аратылыстану ғылымдарында да кездеседі. </a:t>
            </a:r>
          </a:p>
          <a:p>
            <a:pPr marL="0" indent="0">
              <a:buNone/>
            </a:pPr>
            <a:r>
              <a:rPr lang="kk-KZ" sz="2800" b="1" dirty="0" smtClean="0"/>
              <a:t>    Ғылыми стильдің грамматикалық ерекшеліктері.</a:t>
            </a:r>
          </a:p>
          <a:p>
            <a:r>
              <a:rPr lang="kk-KZ" sz="2800" dirty="0" smtClean="0"/>
              <a:t>Сөйлем құрылысында тілдік норманың қатаң тәртібін сақтайды. </a:t>
            </a:r>
          </a:p>
          <a:p>
            <a:r>
              <a:rPr lang="kk-KZ" sz="2800" dirty="0" smtClean="0"/>
              <a:t>Етістіктерді қолдануда өзіндік ерекшеліктер байқалады.</a:t>
            </a:r>
          </a:p>
          <a:p>
            <a:r>
              <a:rPr lang="kk-KZ" sz="2800" dirty="0" smtClean="0"/>
              <a:t>Жіктеу есімдігі 1 жақта көпше түрде қолданылады: біздің ойымызша, біздіңше, біздің есебіміз бойынша т.б</a:t>
            </a:r>
          </a:p>
          <a:p>
            <a:r>
              <a:rPr lang="kk-KZ" sz="2800" dirty="0" smtClean="0"/>
              <a:t>Ғылыми шығармалар ІІІ жақта жазылады. </a:t>
            </a:r>
          </a:p>
          <a:p>
            <a:endParaRPr lang="ru-RU" dirty="0"/>
          </a:p>
        </p:txBody>
      </p:sp>
    </p:spTree>
    <p:extLst>
      <p:ext uri="{BB962C8B-B14F-4D97-AF65-F5344CB8AC3E}">
        <p14:creationId xmlns:p14="http://schemas.microsoft.com/office/powerpoint/2010/main" val="38987529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26531" y="576649"/>
            <a:ext cx="8915400" cy="3777622"/>
          </a:xfrm>
        </p:spPr>
        <p:txBody>
          <a:bodyPr>
            <a:normAutofit fontScale="85000" lnSpcReduction="20000"/>
          </a:bodyPr>
          <a:lstStyle/>
          <a:p>
            <a:r>
              <a:rPr lang="kk-KZ" sz="3600" dirty="0"/>
              <a:t>Ғылыми еңбектерде бірдей қалыпта </a:t>
            </a:r>
            <a:r>
              <a:rPr lang="kk-KZ" sz="3600" dirty="0" smtClean="0"/>
              <a:t>кездесетін етістіктер: </a:t>
            </a:r>
          </a:p>
          <a:p>
            <a:r>
              <a:rPr lang="kk-KZ" sz="3600" b="1" i="1" dirty="0" smtClean="0">
                <a:latin typeface="Times New Roman" panose="02020603050405020304" pitchFamily="18" charset="0"/>
                <a:cs typeface="Times New Roman" panose="02020603050405020304" pitchFamily="18" charset="0"/>
              </a:rPr>
              <a:t>хабарлайды</a:t>
            </a:r>
            <a:r>
              <a:rPr lang="kk-KZ" sz="3600" b="1" i="1" dirty="0">
                <a:latin typeface="Times New Roman" panose="02020603050405020304" pitchFamily="18" charset="0"/>
                <a:cs typeface="Times New Roman" panose="02020603050405020304" pitchFamily="18" charset="0"/>
              </a:rPr>
              <a:t>, зерттейді, баяндайды, сипаттайды, салыстырады, көрсетеді, анықтайды, жүйелейді, топтайды, топтастырады, пайымдайды, түсіндіреді, тұжырымдайды, сынайды, есептейді, дәлелдейді, сөз етеді, салыстырып дәлелдейді, назар аудартады, тұжырымдауға болады т.б </a:t>
            </a:r>
          </a:p>
          <a:p>
            <a:endParaRPr lang="ru-RU" dirty="0"/>
          </a:p>
        </p:txBody>
      </p:sp>
    </p:spTree>
    <p:extLst>
      <p:ext uri="{BB962C8B-B14F-4D97-AF65-F5344CB8AC3E}">
        <p14:creationId xmlns:p14="http://schemas.microsoft.com/office/powerpoint/2010/main" val="10696933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6378" y="469557"/>
            <a:ext cx="9898234" cy="5441665"/>
          </a:xfrm>
        </p:spPr>
        <p:txBody>
          <a:bodyPr>
            <a:normAutofit fontScale="92500" lnSpcReduction="20000"/>
          </a:bodyPr>
          <a:lstStyle/>
          <a:p>
            <a:r>
              <a:rPr lang="kk-KZ" sz="3200" b="1" dirty="0" smtClean="0"/>
              <a:t>Қалыпты тілдік бірліктер</a:t>
            </a:r>
            <a:r>
              <a:rPr lang="kk-KZ" sz="3200" dirty="0" smtClean="0"/>
              <a:t>: шылаулар, қыстырма сөздер, сөз тіркестері</a:t>
            </a:r>
          </a:p>
          <a:p>
            <a:r>
              <a:rPr lang="kk-KZ" sz="3200" b="1" dirty="0" smtClean="0"/>
              <a:t>Қыстырма сөздер</a:t>
            </a:r>
            <a:r>
              <a:rPr lang="kk-KZ" sz="3200" dirty="0" smtClean="0"/>
              <a:t>: біздіңше, біздің ойымызша, автордың пайымдауынша, басқаша айтқанда, сайып келгенде, соңғы айтатын мәселе, шын мәнінде, мұның себебі, бұл пікірге сүйенсек, өкінішке орай, міне, қысқаша айтқанда, мысалы, мәселен т.б. </a:t>
            </a:r>
          </a:p>
          <a:p>
            <a:r>
              <a:rPr lang="kk-KZ" sz="3200" dirty="0" smtClean="0"/>
              <a:t>Ойды дәлелдеу үшін </a:t>
            </a:r>
            <a:r>
              <a:rPr lang="kk-KZ" sz="3200" b="1" dirty="0" smtClean="0"/>
              <a:t>қарсылықты жалғаулықтар </a:t>
            </a:r>
            <a:r>
              <a:rPr lang="kk-KZ" sz="3200" dirty="0" smtClean="0"/>
              <a:t>қолданады. </a:t>
            </a:r>
          </a:p>
          <a:p>
            <a:r>
              <a:rPr lang="kk-KZ" sz="3200" b="1" dirty="0" smtClean="0"/>
              <a:t>Сабақтас, салалас құрмалас сөйлемдер.</a:t>
            </a:r>
          </a:p>
          <a:p>
            <a:r>
              <a:rPr lang="kk-KZ" sz="3200" b="1" dirty="0" smtClean="0"/>
              <a:t>Бағалаушы сөздер</a:t>
            </a:r>
            <a:r>
              <a:rPr lang="kk-KZ" sz="3200" dirty="0" smtClean="0"/>
              <a:t>: анықтайтын, бағалайтын, сипаттайтын, толықтыратын.</a:t>
            </a:r>
          </a:p>
          <a:p>
            <a:endParaRPr lang="ru-RU" dirty="0"/>
          </a:p>
        </p:txBody>
      </p:sp>
    </p:spTree>
    <p:extLst>
      <p:ext uri="{BB962C8B-B14F-4D97-AF65-F5344CB8AC3E}">
        <p14:creationId xmlns:p14="http://schemas.microsoft.com/office/powerpoint/2010/main" val="1928345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10714" y="333632"/>
            <a:ext cx="9193898" cy="5577590"/>
          </a:xfrm>
        </p:spPr>
        <p:txBody>
          <a:bodyPr>
            <a:normAutofit fontScale="92500" lnSpcReduction="10000"/>
          </a:bodyPr>
          <a:lstStyle/>
          <a:p>
            <a:r>
              <a:rPr lang="kk-KZ" sz="3200" b="1" dirty="0"/>
              <a:t>Ғылыми стиль мәтіндерінің басты ерекшелігі </a:t>
            </a:r>
            <a:r>
              <a:rPr lang="kk-KZ" sz="3200" dirty="0"/>
              <a:t>– оның белгілі заңдар мен қағидаларға сүйеніп, белгілі шарттылық ұғымын қанағаттандыру идеясын қамтиды, яғни қарастырылып отырған зат пен құбылысты дамытуға, түрлендіруге, басқаша сипаттауға, толықтыруға, теңестіруге, қарсылық жасауға т.б. ой мен тұжырым негіздерін басшылыққа алады. Бұдан логикалық тепе-теңдік, қарама-қайшылық, терісті-теріске шығару т.б. заңдармен негізделіп жасалынады. </a:t>
            </a:r>
            <a:endParaRPr lang="ru-RU" sz="3200" dirty="0"/>
          </a:p>
          <a:p>
            <a:endParaRPr lang="ru-RU" dirty="0"/>
          </a:p>
        </p:txBody>
      </p:sp>
    </p:spTree>
    <p:extLst>
      <p:ext uri="{BB962C8B-B14F-4D97-AF65-F5344CB8AC3E}">
        <p14:creationId xmlns:p14="http://schemas.microsoft.com/office/powerpoint/2010/main" val="3894426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02941" y="469557"/>
            <a:ext cx="9601671" cy="5441665"/>
          </a:xfrm>
        </p:spPr>
        <p:txBody>
          <a:bodyPr>
            <a:normAutofit lnSpcReduction="10000"/>
          </a:bodyPr>
          <a:lstStyle/>
          <a:p>
            <a:r>
              <a:rPr lang="kk-KZ" sz="3600" b="1" dirty="0">
                <a:latin typeface="Times New Roman" panose="02020603050405020304" pitchFamily="18" charset="0"/>
                <a:cs typeface="Times New Roman" panose="02020603050405020304" pitchFamily="18" charset="0"/>
              </a:rPr>
              <a:t>Ғылымның мақсаты </a:t>
            </a:r>
            <a:r>
              <a:rPr lang="kk-KZ" sz="3600" dirty="0">
                <a:latin typeface="Times New Roman" panose="02020603050405020304" pitchFamily="18" charset="0"/>
                <a:cs typeface="Times New Roman" panose="02020603050405020304" pitchFamily="18" charset="0"/>
              </a:rPr>
              <a:t>– заңдылықты ашу, заттар мен құбылыстардың жалпы еркшелігін тауып, мәлімет беру. Ғылым саласында ойлаудың басты формасы түсінік болып табылады. Ал ойлаудағы нақты тілдік көрініс бірінен соң бірі қатаң логикалық жүйелілікпен жүретін байымдау мен ой қорытындылаудан көрінеді. Мұндағы ой қатаң деректемелерге негізделеді, логикалық ойлау барысы ерекше айқындалады. </a:t>
            </a:r>
          </a:p>
          <a:p>
            <a:endParaRPr lang="ru-RU" dirty="0"/>
          </a:p>
        </p:txBody>
      </p:sp>
    </p:spTree>
    <p:extLst>
      <p:ext uri="{BB962C8B-B14F-4D97-AF65-F5344CB8AC3E}">
        <p14:creationId xmlns:p14="http://schemas.microsoft.com/office/powerpoint/2010/main" val="2917267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14151" y="333632"/>
            <a:ext cx="9490461" cy="5577590"/>
          </a:xfrm>
        </p:spPr>
        <p:txBody>
          <a:bodyPr>
            <a:noAutofit/>
          </a:bodyPr>
          <a:lstStyle/>
          <a:p>
            <a:r>
              <a:rPr lang="kk-KZ" sz="3200" b="1" dirty="0" smtClean="0"/>
              <a:t>Ғылыми стиль – </a:t>
            </a:r>
            <a:r>
              <a:rPr lang="kk-KZ" sz="3200" dirty="0" smtClean="0"/>
              <a:t>ғылыми негізде жасалатын өзіндік қалыптасу ұстанымдары бар, стильдік өңі ерекше әдеби тілдің бір тармағы. Оның қалыптасып дамуы, ғылыми-зерттеу жұмыстарының жүргізілуіне және ғылыми әдебиеттердің жазылуына байланысты. </a:t>
            </a:r>
            <a:endParaRPr lang="ru-RU" sz="3200" dirty="0"/>
          </a:p>
        </p:txBody>
      </p:sp>
    </p:spTree>
    <p:extLst>
      <p:ext uri="{BB962C8B-B14F-4D97-AF65-F5344CB8AC3E}">
        <p14:creationId xmlns:p14="http://schemas.microsoft.com/office/powerpoint/2010/main" val="1189162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09568" y="494270"/>
            <a:ext cx="9095044" cy="5416952"/>
          </a:xfrm>
        </p:spPr>
        <p:txBody>
          <a:bodyPr>
            <a:noAutofit/>
          </a:bodyPr>
          <a:lstStyle/>
          <a:p>
            <a:r>
              <a:rPr lang="kk-KZ" sz="3200" dirty="0"/>
              <a:t>Ғылыми стильдің қолданылу аясы өте кең. Қоғамда күн санап қаулап өсіп келе жатқан </a:t>
            </a:r>
            <a:r>
              <a:rPr lang="kk-KZ" sz="3200" dirty="0" smtClean="0"/>
              <a:t>ғылыми-техникалық, иновациялық </a:t>
            </a:r>
            <a:r>
              <a:rPr lang="kk-KZ" sz="3200" dirty="0"/>
              <a:t>өрлеу тілдің сөздік құрамына жаңа сөздер мен тіркестерді енгізеді. </a:t>
            </a:r>
            <a:r>
              <a:rPr lang="kk-KZ" sz="3200" dirty="0" smtClean="0"/>
              <a:t>Мысалы, </a:t>
            </a:r>
            <a:r>
              <a:rPr lang="kk-KZ" sz="3200" b="1" i="1" dirty="0" smtClean="0"/>
              <a:t>ипотека</a:t>
            </a:r>
            <a:r>
              <a:rPr lang="kk-KZ" sz="3200" b="1" i="1" dirty="0"/>
              <a:t>, инвестор, тендер, фермер, электрондық пошта, интернет, факс, аукцион, мемлекеттік пакет, акция т.б.</a:t>
            </a:r>
            <a:endParaRPr lang="ru-RU" sz="3200" b="1" i="1" dirty="0"/>
          </a:p>
          <a:p>
            <a:endParaRPr lang="ru-RU" sz="3200" dirty="0"/>
          </a:p>
        </p:txBody>
      </p:sp>
    </p:spTree>
    <p:extLst>
      <p:ext uri="{BB962C8B-B14F-4D97-AF65-F5344CB8AC3E}">
        <p14:creationId xmlns:p14="http://schemas.microsoft.com/office/powerpoint/2010/main" val="2047232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64724" y="407773"/>
            <a:ext cx="9539888" cy="5503449"/>
          </a:xfrm>
        </p:spPr>
        <p:txBody>
          <a:bodyPr>
            <a:noAutofit/>
          </a:bodyPr>
          <a:lstStyle/>
          <a:p>
            <a:r>
              <a:rPr lang="kk-KZ" sz="3600" dirty="0" smtClean="0"/>
              <a:t>Әр ғылымның өзіне тән стилі, баяндау әдіс-тәсілдері болады. Ғылымы дамыған елдің ғылыми тілі де, стилі де жетіле түспек. Ғылыми стиль басқа да кітаби стильдер сияқты сөйлеу стилі мен көркем әдебиет тіліне мүлде қарама-қарсы болады. </a:t>
            </a:r>
            <a:endParaRPr lang="ru-RU" sz="3600" dirty="0"/>
          </a:p>
        </p:txBody>
      </p:sp>
    </p:spTree>
    <p:extLst>
      <p:ext uri="{BB962C8B-B14F-4D97-AF65-F5344CB8AC3E}">
        <p14:creationId xmlns:p14="http://schemas.microsoft.com/office/powerpoint/2010/main" val="3830521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94918" y="518984"/>
            <a:ext cx="8909693" cy="5392238"/>
          </a:xfrm>
        </p:spPr>
        <p:txBody>
          <a:bodyPr/>
          <a:lstStyle/>
          <a:p>
            <a:r>
              <a:rPr lang="kk-KZ" sz="3600" dirty="0"/>
              <a:t>Ғылыми зерттеулердің басты қасиеті оның ұжымдық сипатында. Өйткені ғылыми ізденіс өзіне дейінгі ғылыми жетістіктерге сүйене отырып, өз мақсаты мен міндеттерін айқындап тұрады. </a:t>
            </a:r>
            <a:endParaRPr lang="ru-RU" sz="3600" dirty="0"/>
          </a:p>
          <a:p>
            <a:endParaRPr lang="ru-RU" dirty="0"/>
          </a:p>
        </p:txBody>
      </p:sp>
    </p:spTree>
    <p:extLst>
      <p:ext uri="{BB962C8B-B14F-4D97-AF65-F5344CB8AC3E}">
        <p14:creationId xmlns:p14="http://schemas.microsoft.com/office/powerpoint/2010/main" val="176752173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567</TotalTime>
  <Words>1924</Words>
  <Application>Microsoft Office PowerPoint</Application>
  <PresentationFormat>Произвольный</PresentationFormat>
  <Paragraphs>95</Paragraphs>
  <Slides>37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37</vt:i4>
      </vt:variant>
    </vt:vector>
  </HeadingPairs>
  <TitlesOfParts>
    <vt:vector size="38" baseType="lpstr">
      <vt:lpstr>Легкий дым</vt:lpstr>
      <vt:lpstr>N3 дәріс</vt:lpstr>
      <vt:lpstr>Ғылыми стильдің жалпы сипаттамасы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Ғылыми стильдің тілдік белгілері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N3 дәріс</dc:title>
  <dc:creator>Галия</dc:creator>
  <cp:lastModifiedBy>Asus</cp:lastModifiedBy>
  <cp:revision>75</cp:revision>
  <dcterms:created xsi:type="dcterms:W3CDTF">2018-01-28T09:41:53Z</dcterms:created>
  <dcterms:modified xsi:type="dcterms:W3CDTF">2022-01-17T15:24:06Z</dcterms:modified>
</cp:coreProperties>
</file>